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3" r:id="rId3"/>
  </p:sldMasterIdLst>
  <p:notesMasterIdLst>
    <p:notesMasterId r:id="rId5"/>
  </p:notesMasterIdLst>
  <p:sldIdLst>
    <p:sldId id="256" r:id="rId4"/>
    <p:sldId id="257" r:id="rId6"/>
    <p:sldId id="259" r:id="rId7"/>
    <p:sldId id="337" r:id="rId8"/>
    <p:sldId id="338" r:id="rId9"/>
    <p:sldId id="341" r:id="rId10"/>
    <p:sldId id="334" r:id="rId11"/>
    <p:sldId id="344" r:id="rId12"/>
    <p:sldId id="304" r:id="rId13"/>
  </p:sldIdLst>
  <p:sldSz cx="9144000" cy="5143500"/>
  <p:notesSz cx="6858000" cy="9144000"/>
  <p:embeddedFontLst>
    <p:embeddedFont>
      <p:font typeface="Montserrat ExtraBold"/>
      <p:bold r:id="rId17"/>
      <p:boldItalic r:id="rId18"/>
    </p:embeddedFont>
    <p:embeddedFont>
      <p:font typeface="Montserrat"/>
      <p:regular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Proxima Nova Semibold" panose="02000506030000020004"/>
      <p:bold r:id="rId24"/>
    </p:embeddedFont>
    <p:embeddedFont>
      <p:font typeface="Proxima Nova" panose="02000506030000020004"/>
      <p:regular r:id="rId25"/>
    </p:embeddedFont>
    <p:embeddedFont>
      <p:font typeface="Montserrat ExtraLight"/>
      <p:regular r:id="rId26"/>
      <p:bold r:id="rId27"/>
      <p:italic r:id="rId28"/>
      <p:boldItalic r:id="rId29"/>
    </p:embeddedFont>
    <p:embeddedFont>
      <p:font typeface="Cascadia Mono SemiLight" panose="020B0609020000020004" charset="0"/>
      <p:regular r:id="rId30"/>
    </p:embeddedFont>
    <p:embeddedFont>
      <p:font typeface="Cascadia Code SemiBold" panose="020B0609020000020004" charset="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15.fntdata"/><Relationship Id="rId30" Type="http://schemas.openxmlformats.org/officeDocument/2006/relationships/font" Target="fonts/font1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87" name="Shape 1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8" name="Google Shape;14388;g7f9262ee2f_0_244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9" name="Google Shape;14389;g7f9262ee2f_0_244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Web development</a:t>
            </a:r>
            <a:endParaRPr lang="en-US" altLang="en-GB"/>
          </a:p>
        </p:txBody>
      </p:sp>
      <p:sp>
        <p:nvSpPr>
          <p:cNvPr id="163" name="Google Shape;163;p38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By Rajdeep Karmakar</a:t>
            </a:r>
            <a:endParaRPr lang="en-US" altLang="en-GB"/>
          </a:p>
        </p:txBody>
      </p:sp>
      <p:sp>
        <p:nvSpPr>
          <p:cNvPr id="164" name="Google Shape;164;p38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 a y  4 </a:t>
            </a:r>
            <a:endParaRPr lang="en-US" altLang="en-GB"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938530" y="445135"/>
            <a:ext cx="5735955" cy="668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Today’s Topics:</a:t>
            </a:r>
            <a:endParaRPr lang="en-US" altLang="en-GB"/>
          </a:p>
        </p:txBody>
      </p:sp>
      <p:sp>
        <p:nvSpPr>
          <p:cNvPr id="171" name="Google Shape;171;p39"/>
          <p:cNvSpPr txBox="1"/>
          <p:nvPr>
            <p:ph type="body" idx="1"/>
          </p:nvPr>
        </p:nvSpPr>
        <p:spPr>
          <a:xfrm>
            <a:off x="938530" y="1245870"/>
            <a:ext cx="7172325" cy="848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1. Connect Git with Github and First code push in github</a:t>
            </a:r>
            <a:endParaRPr lang="en-US" alt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2. Structure of HTML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GB" sz="160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ctrTitle"/>
          </p:nvPr>
        </p:nvSpPr>
        <p:spPr>
          <a:xfrm>
            <a:off x="539750" y="1491615"/>
            <a:ext cx="1190625" cy="9328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01 </a:t>
            </a:r>
            <a:endParaRPr lang="en-GB"/>
          </a:p>
        </p:txBody>
      </p:sp>
      <p:cxnSp>
        <p:nvCxnSpPr>
          <p:cNvPr id="209" name="Google Shape;209;p43"/>
          <p:cNvCxnSpPr/>
          <p:nvPr/>
        </p:nvCxnSpPr>
        <p:spPr>
          <a:xfrm>
            <a:off x="1620025" y="1347662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94;p41"/>
          <p:cNvSpPr txBox="1"/>
          <p:nvPr/>
        </p:nvSpPr>
        <p:spPr>
          <a:xfrm>
            <a:off x="1619885" y="2042795"/>
            <a:ext cx="7005320" cy="20580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/>
              <a:t>Connect Git with GIthub</a:t>
            </a:r>
            <a:endParaRPr lang="en-US" altLang="en-GB"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sym typeface="+mn-ea"/>
              </a:rPr>
              <a:t>and First code push in github</a:t>
            </a:r>
            <a:endParaRPr lang="en-US" altLang="en-GB"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643255" y="445135"/>
            <a:ext cx="7669530" cy="44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 Connect Git with Github and First code push in github:</a:t>
            </a:r>
            <a:endParaRPr lang="en-GB"/>
          </a:p>
        </p:txBody>
      </p:sp>
      <p:cxnSp>
        <p:nvCxnSpPr>
          <p:cNvPr id="234" name="Google Shape;234;p46"/>
          <p:cNvCxnSpPr/>
          <p:nvPr/>
        </p:nvCxnSpPr>
        <p:spPr>
          <a:xfrm>
            <a:off x="755690" y="398147"/>
            <a:ext cx="2313305" cy="25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 Box 6"/>
          <p:cNvSpPr txBox="1"/>
          <p:nvPr/>
        </p:nvSpPr>
        <p:spPr>
          <a:xfrm>
            <a:off x="584835" y="998855"/>
            <a:ext cx="8252460" cy="516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 u="sng">
                <a:solidFill>
                  <a:schemeClr val="bg1">
                    <a:lumMod val="95000"/>
                  </a:schemeClr>
                </a:solidFill>
              </a:rPr>
              <a:t>1. Set up Git: </a:t>
            </a:r>
            <a:endParaRPr lang="en-US" b="1" u="sng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First, configure Git with your name and email. Open a terminal or command prompt and run:</a:t>
            </a: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43255" y="1635760"/>
            <a:ext cx="5287010" cy="460375"/>
          </a:xfrm>
          <a:prstGeom prst="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1200">
                <a:latin typeface="Cascadia Mono SemiLight" panose="020B0609020000020004" charset="0"/>
                <a:cs typeface="Cascadia Mono SemiLight" panose="020B0609020000020004" charset="0"/>
              </a:rPr>
              <a:t>git config --global user.name "Your Name"</a:t>
            </a:r>
            <a:endParaRPr lang="en-US" sz="1200">
              <a:latin typeface="Cascadia Mono SemiLight" panose="020B0609020000020004" charset="0"/>
              <a:cs typeface="Cascadia Mono SemiLight" panose="020B0609020000020004" charset="0"/>
            </a:endParaRPr>
          </a:p>
          <a:p>
            <a:r>
              <a:rPr lang="en-US" sz="1200">
                <a:latin typeface="Cascadia Mono SemiLight" panose="020B0609020000020004" charset="0"/>
                <a:cs typeface="Cascadia Mono SemiLight" panose="020B0609020000020004" charset="0"/>
              </a:rPr>
              <a:t>git config --global user.email "your.email@example.com"</a:t>
            </a:r>
            <a:endParaRPr lang="en-US" sz="1200">
              <a:latin typeface="Cascadia Mono SemiLight" panose="020B0609020000020004" charset="0"/>
              <a:cs typeface="Cascadia Mono SemiLight" panose="020B060902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13410" y="2261235"/>
            <a:ext cx="81241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SzTx/>
            </a:pPr>
            <a:r>
              <a:rPr lang="en-US" b="1" u="sng">
                <a:solidFill>
                  <a:schemeClr val="bg1">
                    <a:lumMod val="95000"/>
                  </a:schemeClr>
                </a:solidFill>
              </a:rPr>
              <a:t>2. Set up GitHub Account and Create a Remote Repository:</a:t>
            </a:r>
            <a:endParaRPr lang="en-US" b="1" u="sng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rgbClr val="FFFFFF"/>
              </a:buClr>
              <a:buFont typeface="Wingdings" panose="05000000000000000000" charset="0"/>
              <a:buChar char="§"/>
            </a:pPr>
            <a:r>
              <a:rPr lang="en-US">
                <a:solidFill>
                  <a:schemeClr val="bg1"/>
                </a:solidFill>
              </a:rPr>
              <a:t>Go to GitHub and log into your account (If signed out).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Clr>
                <a:srgbClr val="FFFFFF"/>
              </a:buClr>
              <a:buFont typeface="Wingdings" panose="05000000000000000000" charset="0"/>
              <a:buChar char="§"/>
            </a:pPr>
            <a:r>
              <a:rPr lang="en-US">
                <a:solidFill>
                  <a:schemeClr val="bg1"/>
                </a:solidFill>
              </a:rPr>
              <a:t>Click the </a:t>
            </a:r>
            <a:r>
              <a:rPr lang="en-US">
                <a:solidFill>
                  <a:schemeClr val="tx1"/>
                </a:solidFill>
                <a:highlight>
                  <a:srgbClr val="00FF00"/>
                </a:highlight>
              </a:rPr>
              <a:t>+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icon</a:t>
            </a:r>
            <a:r>
              <a:rPr lang="en-US">
                <a:solidFill>
                  <a:schemeClr val="bg1"/>
                </a:solidFill>
              </a:rPr>
              <a:t> at the top right and select New repository.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Clr>
                <a:srgbClr val="FFFFFF"/>
              </a:buClr>
              <a:buFont typeface="Wingdings" panose="05000000000000000000" charset="0"/>
              <a:buChar char="§"/>
            </a:pPr>
            <a:r>
              <a:rPr lang="en-US">
                <a:solidFill>
                  <a:schemeClr val="bg1"/>
                </a:solidFill>
              </a:rPr>
              <a:t>Name your repository, and decide whether you want it to be public or private.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Clr>
                <a:srgbClr val="FFFFFF"/>
              </a:buClr>
              <a:buFont typeface="Wingdings" panose="05000000000000000000" charset="0"/>
              <a:buChar char="§"/>
            </a:pPr>
            <a:r>
              <a:rPr lang="en-US">
                <a:solidFill>
                  <a:schemeClr val="tx2"/>
                </a:solidFill>
              </a:rPr>
              <a:t>Do not initialize the repository with a README file, .gitignore, or license.</a:t>
            </a:r>
            <a:endParaRPr lang="en-US">
              <a:solidFill>
                <a:schemeClr val="tx2"/>
              </a:solidFill>
            </a:endParaRPr>
          </a:p>
          <a:p>
            <a:pPr marL="342900" indent="-342900">
              <a:buClr>
                <a:srgbClr val="FFFFFF"/>
              </a:buClr>
              <a:buFont typeface="Wingdings" panose="05000000000000000000" charset="0"/>
              <a:buChar char="§"/>
            </a:pPr>
            <a:r>
              <a:rPr lang="en-US">
                <a:solidFill>
                  <a:schemeClr val="bg1"/>
                </a:solidFill>
              </a:rPr>
              <a:t>Click Create repository.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643255" y="445135"/>
            <a:ext cx="6981190" cy="44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 Connect Git with Github and First code push in github:</a:t>
            </a:r>
            <a:endParaRPr lang="en-GB"/>
          </a:p>
        </p:txBody>
      </p:sp>
      <p:cxnSp>
        <p:nvCxnSpPr>
          <p:cNvPr id="234" name="Google Shape;234;p46"/>
          <p:cNvCxnSpPr/>
          <p:nvPr/>
        </p:nvCxnSpPr>
        <p:spPr>
          <a:xfrm>
            <a:off x="755690" y="398147"/>
            <a:ext cx="2313305" cy="25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 Box 6"/>
          <p:cNvSpPr txBox="1"/>
          <p:nvPr/>
        </p:nvSpPr>
        <p:spPr>
          <a:xfrm>
            <a:off x="584835" y="998855"/>
            <a:ext cx="8252460" cy="516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 u="sng">
                <a:solidFill>
                  <a:schemeClr val="bg1">
                    <a:lumMod val="95000"/>
                  </a:schemeClr>
                </a:solidFill>
              </a:rPr>
              <a:t>3. Connect Local Git Repository to GitHub:</a:t>
            </a:r>
            <a:endParaRPr lang="en-US" b="1" u="sng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In your terminal, go to your local repository folder (where you've already initialized Git) and connect it to the newly created GitHub repository by adding the remote origin.</a:t>
            </a: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You can copy the repository URL (HTTPS or SSH) from GitHub (from the repository page, click the Code button, and copy the link).</a:t>
            </a: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Now, link your local repository to GitHub:</a:t>
            </a:r>
            <a:endParaRPr 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84835" y="2859405"/>
            <a:ext cx="6344920" cy="275590"/>
          </a:xfrm>
          <a:prstGeom prst="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1200">
                <a:solidFill>
                  <a:schemeClr val="tx2"/>
                </a:solidFill>
                <a:latin typeface="Cascadia Mono SemiLight" panose="020B0609020000020004" charset="0"/>
                <a:cs typeface="Cascadia Mono SemiLight" panose="020B0609020000020004" charset="0"/>
              </a:rPr>
              <a:t>git </a:t>
            </a:r>
            <a:r>
              <a:rPr lang="en-US" sz="1200">
                <a:latin typeface="Cascadia Mono SemiLight" panose="020B0609020000020004" charset="0"/>
                <a:cs typeface="Cascadia Mono SemiLight" panose="020B0609020000020004" charset="0"/>
              </a:rPr>
              <a:t>remote add origin https://github.com/your-username/your-repo.git</a:t>
            </a:r>
            <a:endParaRPr lang="en-US" sz="1200">
              <a:latin typeface="Cascadia Mono SemiLight" panose="020B0609020000020004" charset="0"/>
              <a:cs typeface="Cascadia Mono SemiLight" panose="020B060902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164070" y="282829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(For HTTPS)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487420" y="3147695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olidFill>
                  <a:schemeClr val="bg1"/>
                </a:solidFill>
              </a:rPr>
              <a:t>or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84835" y="3507740"/>
            <a:ext cx="5998210" cy="275590"/>
          </a:xfrm>
          <a:prstGeom prst="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1200">
                <a:solidFill>
                  <a:schemeClr val="tx2"/>
                </a:solidFill>
                <a:latin typeface="Cascadia Mono SemiLight" panose="020B0609020000020004" charset="0"/>
                <a:cs typeface="Cascadia Mono SemiLight" panose="020B0609020000020004" charset="0"/>
              </a:rPr>
              <a:t>git </a:t>
            </a:r>
            <a:r>
              <a:rPr lang="en-US" sz="1200">
                <a:latin typeface="Cascadia Mono SemiLight" panose="020B0609020000020004" charset="0"/>
                <a:cs typeface="Cascadia Mono SemiLight" panose="020B0609020000020004" charset="0"/>
              </a:rPr>
              <a:t>remote add origin git@github.com:your-username/your-repo.git</a:t>
            </a:r>
            <a:endParaRPr lang="en-US" sz="1200">
              <a:latin typeface="Cascadia Mono SemiLight" panose="020B0609020000020004" charset="0"/>
              <a:cs typeface="Cascadia Mono SemiLight" panose="020B06090200000200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091680" y="347662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(For SSH)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643255" y="445135"/>
            <a:ext cx="6981190" cy="44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 Connect Git with Github and First code push in github:</a:t>
            </a:r>
            <a:endParaRPr lang="en-GB"/>
          </a:p>
        </p:txBody>
      </p:sp>
      <p:cxnSp>
        <p:nvCxnSpPr>
          <p:cNvPr id="234" name="Google Shape;234;p46"/>
          <p:cNvCxnSpPr/>
          <p:nvPr/>
        </p:nvCxnSpPr>
        <p:spPr>
          <a:xfrm>
            <a:off x="755690" y="398147"/>
            <a:ext cx="2313305" cy="25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 Box 6"/>
          <p:cNvSpPr txBox="1"/>
          <p:nvPr/>
        </p:nvSpPr>
        <p:spPr>
          <a:xfrm>
            <a:off x="584835" y="998855"/>
            <a:ext cx="8252460" cy="1017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 u="sng">
                <a:solidFill>
                  <a:schemeClr val="bg1">
                    <a:lumMod val="95000"/>
                  </a:schemeClr>
                </a:solidFill>
              </a:rPr>
              <a:t>4. Push Local Repository to GitHub: </a:t>
            </a:r>
            <a:endParaRPr lang="en-US" b="1" u="sng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Once the remote repository is connected, push your local commits to GitHub.</a:t>
            </a: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Run the following command to push everything in your local repository to the remote repository:</a:t>
            </a: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buSzTx/>
            </a:pPr>
            <a:endParaRPr 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43255" y="2067560"/>
            <a:ext cx="2454275" cy="275590"/>
          </a:xfrm>
          <a:prstGeom prst="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1200">
                <a:latin typeface="Cascadia Mono SemiLight" panose="020B0609020000020004" charset="0"/>
                <a:cs typeface="Cascadia Mono SemiLight" panose="020B0609020000020004" charset="0"/>
              </a:rPr>
              <a:t>git push -u origin master</a:t>
            </a:r>
            <a:endParaRPr lang="en-US" sz="1200">
              <a:latin typeface="Cascadia Mono SemiLight" panose="020B0609020000020004" charset="0"/>
              <a:cs typeface="Cascadia Mono SemiLight" panose="020B060902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83895" y="2393950"/>
            <a:ext cx="7459980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</a:rPr>
              <a:t>If your local repository branch is called something other than master, use that branch name instead.</a:t>
            </a:r>
            <a:endParaRPr lang="en-US">
              <a:solidFill>
                <a:schemeClr val="bg1"/>
              </a:solidFill>
            </a:endParaRPr>
          </a:p>
          <a:p>
            <a:endParaRPr lang="en-US"/>
          </a:p>
          <a:p>
            <a:r>
              <a:rPr lang="en-US">
                <a:solidFill>
                  <a:schemeClr val="bg1"/>
                </a:solidFill>
              </a:rPr>
              <a:t>For example, if it's main: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3895" y="3435985"/>
            <a:ext cx="2522855" cy="275590"/>
          </a:xfrm>
          <a:prstGeom prst="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1200">
                <a:latin typeface="Cascadia Mono SemiLight" panose="020B0609020000020004" charset="0"/>
                <a:cs typeface="Cascadia Mono SemiLight" panose="020B0609020000020004" charset="0"/>
              </a:rPr>
              <a:t>git push -u origin main</a:t>
            </a:r>
            <a:endParaRPr lang="en-US" sz="1200">
              <a:latin typeface="Cascadia Mono SemiLight" panose="020B0609020000020004" charset="0"/>
              <a:cs typeface="Cascadia Mono SemiLight" panose="020B060902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60095" y="3943985"/>
            <a:ext cx="75387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SzTx/>
            </a:pPr>
            <a:r>
              <a:rPr lang="en-US" b="1" u="sng">
                <a:solidFill>
                  <a:schemeClr val="bg1">
                    <a:lumMod val="95000"/>
                  </a:schemeClr>
                </a:solidFill>
              </a:rPr>
              <a:t>4. Verify on GitHub:</a:t>
            </a:r>
            <a:endParaRPr lang="en-US" b="1" u="sng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After running the  </a:t>
            </a:r>
            <a:r>
              <a:rPr lang="en-US" sz="120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charset="0"/>
                <a:cs typeface="Cascadia Code SemiBold" panose="020B0609020000020004" charset="0"/>
              </a:rPr>
              <a:t> git push </a:t>
            </a:r>
            <a:r>
              <a:rPr lang="en-US">
                <a:solidFill>
                  <a:schemeClr val="bg1"/>
                </a:solidFill>
              </a:rPr>
              <a:t> command, your local repository will be published on GitHub. You can verify this by refreshing your GitHub repository page.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1547495" y="3419475"/>
            <a:ext cx="7264400" cy="598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Structure of HTML</a:t>
            </a:r>
            <a:endParaRPr lang="en-US" altLang="en-GB"/>
          </a:p>
        </p:txBody>
      </p:sp>
      <p:sp>
        <p:nvSpPr>
          <p:cNvPr id="207" name="Google Shape;207;p43"/>
          <p:cNvSpPr txBox="1"/>
          <p:nvPr>
            <p:ph type="title" idx="2"/>
          </p:nvPr>
        </p:nvSpPr>
        <p:spPr>
          <a:xfrm>
            <a:off x="251460" y="3219450"/>
            <a:ext cx="1062990" cy="931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cxnSp>
        <p:nvCxnSpPr>
          <p:cNvPr id="209" name="Google Shape;209;p43"/>
          <p:cNvCxnSpPr/>
          <p:nvPr/>
        </p:nvCxnSpPr>
        <p:spPr>
          <a:xfrm>
            <a:off x="1404125" y="3219007"/>
            <a:ext cx="0" cy="100901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683895" y="445135"/>
            <a:ext cx="6981190" cy="44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Structure of HTML</a:t>
            </a:r>
            <a:endParaRPr lang="en-GB"/>
          </a:p>
        </p:txBody>
      </p:sp>
      <p:cxnSp>
        <p:nvCxnSpPr>
          <p:cNvPr id="234" name="Google Shape;234;p46"/>
          <p:cNvCxnSpPr/>
          <p:nvPr/>
        </p:nvCxnSpPr>
        <p:spPr>
          <a:xfrm>
            <a:off x="755690" y="398147"/>
            <a:ext cx="2313305" cy="25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131570"/>
            <a:ext cx="7261860" cy="2682240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5400000">
            <a:off x="6624955" y="2463165"/>
            <a:ext cx="2519680" cy="3175"/>
          </a:xfrm>
          <a:prstGeom prst="curvedConnector3">
            <a:avLst>
              <a:gd name="adj1" fmla="val 50025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956550" y="1923415"/>
            <a:ext cx="1090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Boilerplate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      code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6" name="Elbow Connector 15"/>
          <p:cNvCxnSpPr>
            <a:stCxn id="17" idx="2"/>
          </p:cNvCxnSpPr>
          <p:nvPr/>
        </p:nvCxnSpPr>
        <p:spPr>
          <a:xfrm rot="5400000" flipV="1">
            <a:off x="622935" y="2150745"/>
            <a:ext cx="198120" cy="7867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-36195" y="1923415"/>
            <a:ext cx="730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HTML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tags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8" name="Elbow Connector 17"/>
          <p:cNvCxnSpPr>
            <a:stCxn id="17" idx="0"/>
          </p:cNvCxnSpPr>
          <p:nvPr/>
        </p:nvCxnSpPr>
        <p:spPr>
          <a:xfrm rot="16200000">
            <a:off x="577850" y="1386205"/>
            <a:ext cx="288290" cy="7867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49045" y="1798320"/>
            <a:ext cx="10160" cy="70104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611505" y="2046605"/>
            <a:ext cx="7893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content</a:t>
            </a:r>
            <a:endParaRPr lang="en-US" sz="12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575945" y="4037330"/>
            <a:ext cx="3048000" cy="5219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what you want to show, write inside the </a:t>
            </a:r>
            <a:r>
              <a:rPr lang="en-US">
                <a:solidFill>
                  <a:srgbClr val="00B050"/>
                </a:solidFill>
                <a:highlight>
                  <a:srgbClr val="000000"/>
                </a:highlight>
              </a:rPr>
              <a:t>&lt;body&gt;&lt;/body&gt;</a:t>
            </a:r>
            <a:endParaRPr lang="en-US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  <p:cxnSp>
        <p:nvCxnSpPr>
          <p:cNvPr id="26" name="Curved Connector 25"/>
          <p:cNvCxnSpPr/>
          <p:nvPr/>
        </p:nvCxnSpPr>
        <p:spPr>
          <a:xfrm rot="10800000" flipH="1">
            <a:off x="575945" y="3075940"/>
            <a:ext cx="827405" cy="1222375"/>
          </a:xfrm>
          <a:prstGeom prst="curvedConnector4">
            <a:avLst>
              <a:gd name="adj1" fmla="val -28780"/>
              <a:gd name="adj2" fmla="val 10259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4390" name="Shape 1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24510" y="88265"/>
            <a:ext cx="8078470" cy="49949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8CB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2119</Words>
  <Application>WPS Presentation</Application>
  <PresentationFormat/>
  <Paragraphs>90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SimSun</vt:lpstr>
      <vt:lpstr>Wingdings</vt:lpstr>
      <vt:lpstr>Arial</vt:lpstr>
      <vt:lpstr>Montserrat ExtraBold</vt:lpstr>
      <vt:lpstr>Montserrat</vt:lpstr>
      <vt:lpstr>Montserrat Medium</vt:lpstr>
      <vt:lpstr>Proxima Nova Semibold</vt:lpstr>
      <vt:lpstr>Proxima Nova</vt:lpstr>
      <vt:lpstr>Montserrat ExtraLight</vt:lpstr>
      <vt:lpstr>Cascadia Mono SemiLight</vt:lpstr>
      <vt:lpstr>Wingdings</vt:lpstr>
      <vt:lpstr>Cascadia Code SemiBold</vt:lpstr>
      <vt:lpstr>Microsoft YaHei</vt:lpstr>
      <vt:lpstr>Arial Unicode MS</vt:lpstr>
      <vt:lpstr>Futuristic Background by Slidesgo</vt:lpstr>
      <vt:lpstr>Slidesgo Final Pages</vt:lpstr>
      <vt:lpstr>D a y  4 </vt:lpstr>
      <vt:lpstr>Today’s Topics:</vt:lpstr>
      <vt:lpstr>01 </vt:lpstr>
      <vt:lpstr> Connect Git with Github and First code push in github:</vt:lpstr>
      <vt:lpstr> Connect Git with Github and First code push in github:</vt:lpstr>
      <vt:lpstr> Connect Git with Github and First code push in github:</vt:lpstr>
      <vt:lpstr>02</vt:lpstr>
      <vt:lpstr>Structure of HTML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/>
  <cp:lastModifiedBy>karma</cp:lastModifiedBy>
  <cp:revision>10</cp:revision>
  <dcterms:created xsi:type="dcterms:W3CDTF">2024-10-19T10:51:00Z</dcterms:created>
  <dcterms:modified xsi:type="dcterms:W3CDTF">2024-10-25T16:20:05Z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7820D3CEBBD145AB8EE29EAA20B92DD3_12</vt:lpwstr>
  </property>
  <property fmtid="{D5CDD505-2E9C-101B-9397-08002B2CF9AE}" pid="3" name="KSOProductBuildVer">
    <vt:lpwstr>1033-12.2.0.13472</vt:lpwstr>
  </property>
</Properties>
</file>